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280" r:id="rId3"/>
    <p:sldId id="281" r:id="rId4"/>
    <p:sldId id="302" r:id="rId5"/>
    <p:sldId id="303" r:id="rId6"/>
    <p:sldId id="304" r:id="rId7"/>
    <p:sldId id="292" r:id="rId8"/>
    <p:sldId id="293" r:id="rId9"/>
    <p:sldId id="294" r:id="rId10"/>
    <p:sldId id="295" r:id="rId11"/>
    <p:sldId id="297" r:id="rId12"/>
    <p:sldId id="298" r:id="rId13"/>
    <p:sldId id="299" r:id="rId14"/>
    <p:sldId id="300" r:id="rId15"/>
    <p:sldId id="301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6A50"/>
    <a:srgbClr val="984850"/>
    <a:srgbClr val="614025"/>
    <a:srgbClr val="FFC06D"/>
    <a:srgbClr val="790000"/>
    <a:srgbClr val="C4726F"/>
    <a:srgbClr val="9D6963"/>
    <a:srgbClr val="860000"/>
    <a:srgbClr val="18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0D58C-6F86-4E96-8CEA-DC8929CBC44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FDCF-AC70-4AD4-AFEF-EB719FC0A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1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02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98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01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7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08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46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9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9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42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EEE94-3FB3-444E-B909-C4A83A1886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12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EEE94-3FB3-444E-B909-C4A83A1886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4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EEE94-3FB3-444E-B909-C4A83A1886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7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97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82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FDCF-AC70-4AD4-AFEF-EB719FC0AD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8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5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5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0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2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0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5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6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5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741B-5213-479C-A549-2C27850C67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46664-9820-4714-AF1F-F61173A9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4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Geometry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800225" cy="644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2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P(t) = at</a:t>
            </a:r>
            <a:r>
              <a:rPr lang="en-US" baseline="30000" dirty="0" smtClean="0"/>
              <a:t>3 </a:t>
            </a:r>
            <a:r>
              <a:rPr lang="en-US" dirty="0" smtClean="0"/>
              <a:t>+ bt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ct</a:t>
            </a:r>
            <a:r>
              <a:rPr lang="en-US" dirty="0" smtClean="0"/>
              <a:t> + d = x</a:t>
            </a:r>
          </a:p>
          <a:p>
            <a:endParaRPr lang="en-US" dirty="0"/>
          </a:p>
          <a:p>
            <a:r>
              <a:rPr lang="en-US" dirty="0" smtClean="0"/>
              <a:t>Q(t) = et</a:t>
            </a:r>
            <a:r>
              <a:rPr lang="en-US" baseline="30000" dirty="0" smtClean="0"/>
              <a:t>3 </a:t>
            </a:r>
            <a:r>
              <a:rPr lang="en-US" dirty="0"/>
              <a:t>+ </a:t>
            </a:r>
            <a:r>
              <a:rPr lang="en-US" dirty="0" smtClean="0"/>
              <a:t>ft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gt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h </a:t>
            </a:r>
            <a:r>
              <a:rPr lang="en-US" dirty="0"/>
              <a:t>= </a:t>
            </a:r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1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6" idx="0"/>
          </p:cNvCxnSpPr>
          <p:nvPr/>
        </p:nvCxnSpPr>
        <p:spPr>
          <a:xfrm>
            <a:off x="2686089" y="4334038"/>
            <a:ext cx="924494" cy="10761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Bezier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686089" y="2774839"/>
            <a:ext cx="2529191" cy="1842762"/>
          </a:xfrm>
          <a:custGeom>
            <a:avLst/>
            <a:gdLst>
              <a:gd name="connsiteX0" fmla="*/ 0 w 2529191"/>
              <a:gd name="connsiteY0" fmla="*/ 1167319 h 1167319"/>
              <a:gd name="connsiteX1" fmla="*/ 2529191 w 2529191"/>
              <a:gd name="connsiteY1" fmla="*/ 0 h 1167319"/>
              <a:gd name="connsiteX0" fmla="*/ 0 w 2529191"/>
              <a:gd name="connsiteY0" fmla="*/ 1300407 h 1300407"/>
              <a:gd name="connsiteX1" fmla="*/ 2529191 w 2529191"/>
              <a:gd name="connsiteY1" fmla="*/ 133088 h 1300407"/>
              <a:gd name="connsiteX0" fmla="*/ 0 w 2529191"/>
              <a:gd name="connsiteY0" fmla="*/ 1257998 h 1323842"/>
              <a:gd name="connsiteX1" fmla="*/ 2529191 w 2529191"/>
              <a:gd name="connsiteY1" fmla="*/ 90679 h 1323842"/>
              <a:gd name="connsiteX0" fmla="*/ 273117 w 2802308"/>
              <a:gd name="connsiteY0" fmla="*/ 1223217 h 1851715"/>
              <a:gd name="connsiteX1" fmla="*/ 2802308 w 2802308"/>
              <a:gd name="connsiteY1" fmla="*/ 55898 h 1851715"/>
              <a:gd name="connsiteX0" fmla="*/ 247689 w 2776880"/>
              <a:gd name="connsiteY0" fmla="*/ 1514638 h 2038853"/>
              <a:gd name="connsiteX1" fmla="*/ 2776880 w 2776880"/>
              <a:gd name="connsiteY1" fmla="*/ 347319 h 2038853"/>
              <a:gd name="connsiteX0" fmla="*/ 0 w 2529191"/>
              <a:gd name="connsiteY0" fmla="*/ 1559199 h 1842762"/>
              <a:gd name="connsiteX1" fmla="*/ 2529191 w 2529191"/>
              <a:gd name="connsiteY1" fmla="*/ 391880 h 184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9191" h="1842762">
                <a:moveTo>
                  <a:pt x="0" y="1559199"/>
                </a:moveTo>
                <a:cubicBezTo>
                  <a:pt x="881974" y="2940527"/>
                  <a:pt x="1841769" y="-1261823"/>
                  <a:pt x="2529191" y="391880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96283" y="52959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648200" y="1981200"/>
            <a:ext cx="567080" cy="11523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71789" y="4219738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3900" y="18669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9800" y="3696220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4255" y="1688812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44255" y="5232112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00980" y="3019262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535754" y="3019261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6" idx="0"/>
          </p:cNvCxnSpPr>
          <p:nvPr/>
        </p:nvCxnSpPr>
        <p:spPr>
          <a:xfrm>
            <a:off x="2686089" y="4334038"/>
            <a:ext cx="924494" cy="10761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Bezier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686089" y="2774839"/>
            <a:ext cx="2529191" cy="1842762"/>
          </a:xfrm>
          <a:custGeom>
            <a:avLst/>
            <a:gdLst>
              <a:gd name="connsiteX0" fmla="*/ 0 w 2529191"/>
              <a:gd name="connsiteY0" fmla="*/ 1167319 h 1167319"/>
              <a:gd name="connsiteX1" fmla="*/ 2529191 w 2529191"/>
              <a:gd name="connsiteY1" fmla="*/ 0 h 1167319"/>
              <a:gd name="connsiteX0" fmla="*/ 0 w 2529191"/>
              <a:gd name="connsiteY0" fmla="*/ 1300407 h 1300407"/>
              <a:gd name="connsiteX1" fmla="*/ 2529191 w 2529191"/>
              <a:gd name="connsiteY1" fmla="*/ 133088 h 1300407"/>
              <a:gd name="connsiteX0" fmla="*/ 0 w 2529191"/>
              <a:gd name="connsiteY0" fmla="*/ 1257998 h 1323842"/>
              <a:gd name="connsiteX1" fmla="*/ 2529191 w 2529191"/>
              <a:gd name="connsiteY1" fmla="*/ 90679 h 1323842"/>
              <a:gd name="connsiteX0" fmla="*/ 273117 w 2802308"/>
              <a:gd name="connsiteY0" fmla="*/ 1223217 h 1851715"/>
              <a:gd name="connsiteX1" fmla="*/ 2802308 w 2802308"/>
              <a:gd name="connsiteY1" fmla="*/ 55898 h 1851715"/>
              <a:gd name="connsiteX0" fmla="*/ 247689 w 2776880"/>
              <a:gd name="connsiteY0" fmla="*/ 1514638 h 2038853"/>
              <a:gd name="connsiteX1" fmla="*/ 2776880 w 2776880"/>
              <a:gd name="connsiteY1" fmla="*/ 347319 h 2038853"/>
              <a:gd name="connsiteX0" fmla="*/ 0 w 2529191"/>
              <a:gd name="connsiteY0" fmla="*/ 1559199 h 1842762"/>
              <a:gd name="connsiteX1" fmla="*/ 2529191 w 2529191"/>
              <a:gd name="connsiteY1" fmla="*/ 391880 h 184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9191" h="1842762">
                <a:moveTo>
                  <a:pt x="0" y="1559199"/>
                </a:moveTo>
                <a:cubicBezTo>
                  <a:pt x="881974" y="2940527"/>
                  <a:pt x="1841769" y="-1261823"/>
                  <a:pt x="2529191" y="391880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96283" y="52959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648200" y="1981200"/>
            <a:ext cx="567080" cy="11523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71789" y="4219738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3900" y="18669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9800" y="3696220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4255" y="1688812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44255" y="5232112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29580" y="2726874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  <a:r>
              <a:rPr lang="en-US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2" name="Freeform 31"/>
          <p:cNvSpPr/>
          <p:nvPr/>
        </p:nvSpPr>
        <p:spPr>
          <a:xfrm>
            <a:off x="5235378" y="1607692"/>
            <a:ext cx="2529191" cy="1869839"/>
          </a:xfrm>
          <a:custGeom>
            <a:avLst/>
            <a:gdLst>
              <a:gd name="connsiteX0" fmla="*/ 0 w 2529191"/>
              <a:gd name="connsiteY0" fmla="*/ 1167319 h 1167319"/>
              <a:gd name="connsiteX1" fmla="*/ 2529191 w 2529191"/>
              <a:gd name="connsiteY1" fmla="*/ 0 h 1167319"/>
              <a:gd name="connsiteX0" fmla="*/ 0 w 2529191"/>
              <a:gd name="connsiteY0" fmla="*/ 1300407 h 1300407"/>
              <a:gd name="connsiteX1" fmla="*/ 2529191 w 2529191"/>
              <a:gd name="connsiteY1" fmla="*/ 133088 h 1300407"/>
              <a:gd name="connsiteX0" fmla="*/ 0 w 2529191"/>
              <a:gd name="connsiteY0" fmla="*/ 1257998 h 1323842"/>
              <a:gd name="connsiteX1" fmla="*/ 2529191 w 2529191"/>
              <a:gd name="connsiteY1" fmla="*/ 90679 h 1323842"/>
              <a:gd name="connsiteX0" fmla="*/ 273117 w 2802308"/>
              <a:gd name="connsiteY0" fmla="*/ 1223217 h 1851715"/>
              <a:gd name="connsiteX1" fmla="*/ 2802308 w 2802308"/>
              <a:gd name="connsiteY1" fmla="*/ 55898 h 1851715"/>
              <a:gd name="connsiteX0" fmla="*/ 247689 w 2776880"/>
              <a:gd name="connsiteY0" fmla="*/ 1514638 h 2038853"/>
              <a:gd name="connsiteX1" fmla="*/ 2776880 w 2776880"/>
              <a:gd name="connsiteY1" fmla="*/ 347319 h 2038853"/>
              <a:gd name="connsiteX0" fmla="*/ 0 w 2529191"/>
              <a:gd name="connsiteY0" fmla="*/ 1559199 h 1842762"/>
              <a:gd name="connsiteX1" fmla="*/ 2529191 w 2529191"/>
              <a:gd name="connsiteY1" fmla="*/ 391880 h 1842762"/>
              <a:gd name="connsiteX0" fmla="*/ 0 w 2529191"/>
              <a:gd name="connsiteY0" fmla="*/ 1551707 h 1869839"/>
              <a:gd name="connsiteX1" fmla="*/ 2529191 w 2529191"/>
              <a:gd name="connsiteY1" fmla="*/ 384388 h 186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9191" h="1869839">
                <a:moveTo>
                  <a:pt x="0" y="1551707"/>
                </a:moveTo>
                <a:cubicBezTo>
                  <a:pt x="687420" y="3040039"/>
                  <a:pt x="1841769" y="-1269315"/>
                  <a:pt x="2529191" y="384388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50269" y="187788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5215280" y="3181676"/>
            <a:ext cx="567080" cy="1152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4" idx="2"/>
          </p:cNvCxnSpPr>
          <p:nvPr/>
        </p:nvCxnSpPr>
        <p:spPr>
          <a:xfrm>
            <a:off x="7353300" y="838200"/>
            <a:ext cx="346862" cy="10396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100980" y="3019262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05633" y="4281988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39000" y="609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535754" y="3019261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34233" y="4103900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  <a:r>
              <a:rPr lang="en-US" sz="3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92225" y="431512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  <a:r>
              <a:rPr lang="en-US" sz="3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785878" y="2106483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</a:t>
            </a:r>
            <a:r>
              <a:rPr lang="en-US" sz="3200" dirty="0" smtClean="0">
                <a:solidFill>
                  <a:schemeClr val="bg1"/>
                </a:solidFill>
              </a:rPr>
              <a:t>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6" idx="0"/>
          </p:cNvCxnSpPr>
          <p:nvPr/>
        </p:nvCxnSpPr>
        <p:spPr>
          <a:xfrm>
            <a:off x="2686089" y="4334038"/>
            <a:ext cx="924494" cy="10761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Bezier Convex Hull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686089" y="2774839"/>
            <a:ext cx="2529191" cy="1842762"/>
          </a:xfrm>
          <a:custGeom>
            <a:avLst/>
            <a:gdLst>
              <a:gd name="connsiteX0" fmla="*/ 0 w 2529191"/>
              <a:gd name="connsiteY0" fmla="*/ 1167319 h 1167319"/>
              <a:gd name="connsiteX1" fmla="*/ 2529191 w 2529191"/>
              <a:gd name="connsiteY1" fmla="*/ 0 h 1167319"/>
              <a:gd name="connsiteX0" fmla="*/ 0 w 2529191"/>
              <a:gd name="connsiteY0" fmla="*/ 1300407 h 1300407"/>
              <a:gd name="connsiteX1" fmla="*/ 2529191 w 2529191"/>
              <a:gd name="connsiteY1" fmla="*/ 133088 h 1300407"/>
              <a:gd name="connsiteX0" fmla="*/ 0 w 2529191"/>
              <a:gd name="connsiteY0" fmla="*/ 1257998 h 1323842"/>
              <a:gd name="connsiteX1" fmla="*/ 2529191 w 2529191"/>
              <a:gd name="connsiteY1" fmla="*/ 90679 h 1323842"/>
              <a:gd name="connsiteX0" fmla="*/ 273117 w 2802308"/>
              <a:gd name="connsiteY0" fmla="*/ 1223217 h 1851715"/>
              <a:gd name="connsiteX1" fmla="*/ 2802308 w 2802308"/>
              <a:gd name="connsiteY1" fmla="*/ 55898 h 1851715"/>
              <a:gd name="connsiteX0" fmla="*/ 247689 w 2776880"/>
              <a:gd name="connsiteY0" fmla="*/ 1514638 h 2038853"/>
              <a:gd name="connsiteX1" fmla="*/ 2776880 w 2776880"/>
              <a:gd name="connsiteY1" fmla="*/ 347319 h 2038853"/>
              <a:gd name="connsiteX0" fmla="*/ 0 w 2529191"/>
              <a:gd name="connsiteY0" fmla="*/ 1559199 h 1842762"/>
              <a:gd name="connsiteX1" fmla="*/ 2529191 w 2529191"/>
              <a:gd name="connsiteY1" fmla="*/ 391880 h 184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9191" h="1842762">
                <a:moveTo>
                  <a:pt x="0" y="1559199"/>
                </a:moveTo>
                <a:cubicBezTo>
                  <a:pt x="881974" y="2940527"/>
                  <a:pt x="1841769" y="-1261823"/>
                  <a:pt x="2529191" y="391880"/>
                </a:cubicBez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96283" y="52959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648200" y="1981200"/>
            <a:ext cx="567080" cy="115236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71789" y="4219738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3900" y="18669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9800" y="3696220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4255" y="1688812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44255" y="5232112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00980" y="3019262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535754" y="3019261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675106" y="1994170"/>
            <a:ext cx="2548647" cy="3424136"/>
          </a:xfrm>
          <a:custGeom>
            <a:avLst/>
            <a:gdLst>
              <a:gd name="connsiteX0" fmla="*/ 0 w 2548647"/>
              <a:gd name="connsiteY0" fmla="*/ 2324911 h 3424136"/>
              <a:gd name="connsiteX1" fmla="*/ 1974715 w 2548647"/>
              <a:gd name="connsiteY1" fmla="*/ 0 h 3424136"/>
              <a:gd name="connsiteX2" fmla="*/ 2548647 w 2548647"/>
              <a:gd name="connsiteY2" fmla="*/ 1147864 h 3424136"/>
              <a:gd name="connsiteX3" fmla="*/ 933856 w 2548647"/>
              <a:gd name="connsiteY3" fmla="*/ 3424136 h 3424136"/>
              <a:gd name="connsiteX4" fmla="*/ 0 w 2548647"/>
              <a:gd name="connsiteY4" fmla="*/ 2324911 h 34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8647" h="3424136">
                <a:moveTo>
                  <a:pt x="0" y="2324911"/>
                </a:moveTo>
                <a:lnTo>
                  <a:pt x="1974715" y="0"/>
                </a:lnTo>
                <a:lnTo>
                  <a:pt x="2548647" y="1147864"/>
                </a:lnTo>
                <a:lnTo>
                  <a:pt x="933856" y="3424136"/>
                </a:lnTo>
                <a:lnTo>
                  <a:pt x="0" y="232491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B-Spline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987530" y="464649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52959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11102" y="2930901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9335" y="3769330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01830" y="4707709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</a:t>
            </a:r>
            <a:r>
              <a:rPr lang="en-US" sz="3200" dirty="0" smtClean="0">
                <a:solidFill>
                  <a:srgbClr val="FFFF00"/>
                </a:solidFill>
              </a:rPr>
              <a:t>2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56549" y="5524500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</a:t>
            </a:r>
            <a:r>
              <a:rPr lang="en-US" sz="3200" dirty="0" smtClean="0">
                <a:solidFill>
                  <a:srgbClr val="FFFF00"/>
                </a:solidFill>
              </a:rPr>
              <a:t>1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07343" y="1304091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A4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11161" y="2676361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22493" y="1822472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224284" y="2460426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A3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6047" y="3989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225685" y="2363712"/>
            <a:ext cx="5428034" cy="2636385"/>
          </a:xfrm>
          <a:custGeom>
            <a:avLst/>
            <a:gdLst>
              <a:gd name="connsiteX0" fmla="*/ 0 w 5428034"/>
              <a:gd name="connsiteY0" fmla="*/ 2130467 h 2636385"/>
              <a:gd name="connsiteX1" fmla="*/ 924128 w 5428034"/>
              <a:gd name="connsiteY1" fmla="*/ 2636305 h 2636385"/>
              <a:gd name="connsiteX2" fmla="*/ 2490281 w 5428034"/>
              <a:gd name="connsiteY2" fmla="*/ 2159650 h 2636385"/>
              <a:gd name="connsiteX3" fmla="*/ 2996119 w 5428034"/>
              <a:gd name="connsiteY3" fmla="*/ 1040969 h 2636385"/>
              <a:gd name="connsiteX4" fmla="*/ 3881336 w 5428034"/>
              <a:gd name="connsiteY4" fmla="*/ 97386 h 2636385"/>
              <a:gd name="connsiteX5" fmla="*/ 5428034 w 5428034"/>
              <a:gd name="connsiteY5" fmla="*/ 77931 h 263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8034" h="2636385">
                <a:moveTo>
                  <a:pt x="0" y="2130467"/>
                </a:moveTo>
                <a:cubicBezTo>
                  <a:pt x="254540" y="2380954"/>
                  <a:pt x="509081" y="2631441"/>
                  <a:pt x="924128" y="2636305"/>
                </a:cubicBezTo>
                <a:cubicBezTo>
                  <a:pt x="1339175" y="2641169"/>
                  <a:pt x="2144949" y="2425539"/>
                  <a:pt x="2490281" y="2159650"/>
                </a:cubicBezTo>
                <a:cubicBezTo>
                  <a:pt x="2835613" y="1893761"/>
                  <a:pt x="2764277" y="1384680"/>
                  <a:pt x="2996119" y="1040969"/>
                </a:cubicBezTo>
                <a:cubicBezTo>
                  <a:pt x="3227961" y="697258"/>
                  <a:pt x="3476017" y="257892"/>
                  <a:pt x="3881336" y="97386"/>
                </a:cubicBezTo>
                <a:cubicBezTo>
                  <a:pt x="4286655" y="-63120"/>
                  <a:pt x="4857344" y="7405"/>
                  <a:pt x="5428034" y="77931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561822" y="2790661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44757" y="2821021"/>
            <a:ext cx="1585609" cy="1994170"/>
          </a:xfrm>
          <a:custGeom>
            <a:avLst/>
            <a:gdLst>
              <a:gd name="connsiteX0" fmla="*/ 0 w 1585609"/>
              <a:gd name="connsiteY0" fmla="*/ 1994170 h 1994170"/>
              <a:gd name="connsiteX1" fmla="*/ 476656 w 1585609"/>
              <a:gd name="connsiteY1" fmla="*/ 1838528 h 1994170"/>
              <a:gd name="connsiteX2" fmla="*/ 826852 w 1585609"/>
              <a:gd name="connsiteY2" fmla="*/ 1546698 h 1994170"/>
              <a:gd name="connsiteX3" fmla="*/ 1079771 w 1585609"/>
              <a:gd name="connsiteY3" fmla="*/ 826851 h 1994170"/>
              <a:gd name="connsiteX4" fmla="*/ 1342417 w 1585609"/>
              <a:gd name="connsiteY4" fmla="*/ 311285 h 1994170"/>
              <a:gd name="connsiteX5" fmla="*/ 1585609 w 1585609"/>
              <a:gd name="connsiteY5" fmla="*/ 0 h 1994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5609" h="1994170">
                <a:moveTo>
                  <a:pt x="0" y="1994170"/>
                </a:moveTo>
                <a:cubicBezTo>
                  <a:pt x="169423" y="1953638"/>
                  <a:pt x="338847" y="1913107"/>
                  <a:pt x="476656" y="1838528"/>
                </a:cubicBezTo>
                <a:cubicBezTo>
                  <a:pt x="614465" y="1763949"/>
                  <a:pt x="726333" y="1715311"/>
                  <a:pt x="826852" y="1546698"/>
                </a:cubicBezTo>
                <a:cubicBezTo>
                  <a:pt x="927371" y="1378085"/>
                  <a:pt x="993844" y="1032753"/>
                  <a:pt x="1079771" y="826851"/>
                </a:cubicBezTo>
                <a:cubicBezTo>
                  <a:pt x="1165698" y="620949"/>
                  <a:pt x="1258111" y="449093"/>
                  <a:pt x="1342417" y="311285"/>
                </a:cubicBezTo>
                <a:cubicBezTo>
                  <a:pt x="1426723" y="173477"/>
                  <a:pt x="1506166" y="86738"/>
                  <a:pt x="1585609" y="0"/>
                </a:cubicBezTo>
              </a:path>
            </a:pathLst>
          </a:custGeom>
          <a:noFill/>
          <a:ln w="1143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Catmull</a:t>
            </a:r>
            <a:r>
              <a:rPr lang="en-US" dirty="0"/>
              <a:t>-</a:t>
            </a:r>
            <a:r>
              <a:rPr lang="en-US" dirty="0" smtClean="0"/>
              <a:t>Rom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3296" y="3183383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09984" y="4743709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</a:t>
            </a:r>
            <a:r>
              <a:rPr lang="en-US" sz="3200" dirty="0" smtClean="0">
                <a:solidFill>
                  <a:srgbClr val="FFFF00"/>
                </a:solidFill>
              </a:rPr>
              <a:t>2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0534" y="4603782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</a:t>
            </a:r>
            <a:r>
              <a:rPr lang="en-US" sz="3200" dirty="0" smtClean="0">
                <a:solidFill>
                  <a:srgbClr val="FFFF00"/>
                </a:solidFill>
              </a:rPr>
              <a:t>1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4269" y="1751292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A4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11161" y="2676361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00065" y="2205886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A3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40008" y="340365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225685" y="2363712"/>
            <a:ext cx="5428034" cy="2636385"/>
          </a:xfrm>
          <a:custGeom>
            <a:avLst/>
            <a:gdLst>
              <a:gd name="connsiteX0" fmla="*/ 0 w 5428034"/>
              <a:gd name="connsiteY0" fmla="*/ 2130467 h 2636385"/>
              <a:gd name="connsiteX1" fmla="*/ 924128 w 5428034"/>
              <a:gd name="connsiteY1" fmla="*/ 2636305 h 2636385"/>
              <a:gd name="connsiteX2" fmla="*/ 2490281 w 5428034"/>
              <a:gd name="connsiteY2" fmla="*/ 2159650 h 2636385"/>
              <a:gd name="connsiteX3" fmla="*/ 2996119 w 5428034"/>
              <a:gd name="connsiteY3" fmla="*/ 1040969 h 2636385"/>
              <a:gd name="connsiteX4" fmla="*/ 3881336 w 5428034"/>
              <a:gd name="connsiteY4" fmla="*/ 97386 h 2636385"/>
              <a:gd name="connsiteX5" fmla="*/ 5428034 w 5428034"/>
              <a:gd name="connsiteY5" fmla="*/ 77931 h 263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8034" h="2636385">
                <a:moveTo>
                  <a:pt x="0" y="2130467"/>
                </a:moveTo>
                <a:cubicBezTo>
                  <a:pt x="254540" y="2380954"/>
                  <a:pt x="509081" y="2631441"/>
                  <a:pt x="924128" y="2636305"/>
                </a:cubicBezTo>
                <a:cubicBezTo>
                  <a:pt x="1339175" y="2641169"/>
                  <a:pt x="2144949" y="2425539"/>
                  <a:pt x="2490281" y="2159650"/>
                </a:cubicBezTo>
                <a:cubicBezTo>
                  <a:pt x="2835613" y="1893761"/>
                  <a:pt x="2764277" y="1384680"/>
                  <a:pt x="2996119" y="1040969"/>
                </a:cubicBezTo>
                <a:cubicBezTo>
                  <a:pt x="3227961" y="697258"/>
                  <a:pt x="3476017" y="257892"/>
                  <a:pt x="3881336" y="97386"/>
                </a:cubicBezTo>
                <a:cubicBezTo>
                  <a:pt x="4286655" y="-63120"/>
                  <a:pt x="4857344" y="7405"/>
                  <a:pt x="5428034" y="77931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561822" y="2790661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44757" y="2821021"/>
            <a:ext cx="1585609" cy="1994170"/>
          </a:xfrm>
          <a:custGeom>
            <a:avLst/>
            <a:gdLst>
              <a:gd name="connsiteX0" fmla="*/ 0 w 1585609"/>
              <a:gd name="connsiteY0" fmla="*/ 1994170 h 1994170"/>
              <a:gd name="connsiteX1" fmla="*/ 476656 w 1585609"/>
              <a:gd name="connsiteY1" fmla="*/ 1838528 h 1994170"/>
              <a:gd name="connsiteX2" fmla="*/ 826852 w 1585609"/>
              <a:gd name="connsiteY2" fmla="*/ 1546698 h 1994170"/>
              <a:gd name="connsiteX3" fmla="*/ 1079771 w 1585609"/>
              <a:gd name="connsiteY3" fmla="*/ 826851 h 1994170"/>
              <a:gd name="connsiteX4" fmla="*/ 1342417 w 1585609"/>
              <a:gd name="connsiteY4" fmla="*/ 311285 h 1994170"/>
              <a:gd name="connsiteX5" fmla="*/ 1585609 w 1585609"/>
              <a:gd name="connsiteY5" fmla="*/ 0 h 1994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5609" h="1994170">
                <a:moveTo>
                  <a:pt x="0" y="1994170"/>
                </a:moveTo>
                <a:cubicBezTo>
                  <a:pt x="169423" y="1953638"/>
                  <a:pt x="338847" y="1913107"/>
                  <a:pt x="476656" y="1838528"/>
                </a:cubicBezTo>
                <a:cubicBezTo>
                  <a:pt x="614465" y="1763949"/>
                  <a:pt x="726333" y="1715311"/>
                  <a:pt x="826852" y="1546698"/>
                </a:cubicBezTo>
                <a:cubicBezTo>
                  <a:pt x="927371" y="1378085"/>
                  <a:pt x="993844" y="1032753"/>
                  <a:pt x="1079771" y="826851"/>
                </a:cubicBezTo>
                <a:cubicBezTo>
                  <a:pt x="1165698" y="620949"/>
                  <a:pt x="1258111" y="449093"/>
                  <a:pt x="1342417" y="311285"/>
                </a:cubicBezTo>
                <a:cubicBezTo>
                  <a:pt x="1426723" y="173477"/>
                  <a:pt x="1506166" y="86738"/>
                  <a:pt x="1585609" y="0"/>
                </a:cubicBezTo>
              </a:path>
            </a:pathLst>
          </a:custGeom>
          <a:noFill/>
          <a:ln w="1143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11385" y="4375182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95684" y="468249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86883" y="2676361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539419" y="2269673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4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</a:t>
            </a:r>
          </a:p>
          <a:p>
            <a:pPr lvl="1"/>
            <a:r>
              <a:rPr lang="en-US" dirty="0" smtClean="0"/>
              <a:t>F(</a:t>
            </a:r>
            <a:r>
              <a:rPr lang="en-US" dirty="0" err="1" smtClean="0"/>
              <a:t>x,y</a:t>
            </a:r>
            <a:r>
              <a:rPr lang="en-US" dirty="0" smtClean="0"/>
              <a:t>) = 0</a:t>
            </a:r>
          </a:p>
          <a:p>
            <a:pPr lvl="1"/>
            <a:endParaRPr lang="en-US" dirty="0"/>
          </a:p>
          <a:p>
            <a:r>
              <a:rPr lang="en-US" dirty="0" smtClean="0"/>
              <a:t>Parametric</a:t>
            </a:r>
          </a:p>
          <a:p>
            <a:pPr lvl="1"/>
            <a:r>
              <a:rPr lang="en-US" dirty="0" smtClean="0"/>
              <a:t>P(t) = x</a:t>
            </a:r>
          </a:p>
          <a:p>
            <a:pPr lvl="1"/>
            <a:r>
              <a:rPr lang="en-US" dirty="0" smtClean="0"/>
              <a:t>Q(t) = y</a:t>
            </a:r>
          </a:p>
          <a:p>
            <a:pPr lvl="1"/>
            <a:r>
              <a:rPr lang="en-US" dirty="0" smtClean="0"/>
              <a:t>0 &lt;= t &lt;=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0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Bounding </a:t>
            </a:r>
            <a:r>
              <a:rPr lang="en-US" dirty="0"/>
              <a:t>box </a:t>
            </a:r>
          </a:p>
          <a:p>
            <a:pPr lvl="1"/>
            <a:r>
              <a:rPr lang="en-US" dirty="0"/>
              <a:t>Efficiency</a:t>
            </a:r>
          </a:p>
          <a:p>
            <a:r>
              <a:rPr lang="en-US" dirty="0" smtClean="0"/>
              <a:t>Distance from a point</a:t>
            </a:r>
          </a:p>
          <a:p>
            <a:pPr lvl="1"/>
            <a:r>
              <a:rPr lang="en-US" dirty="0" smtClean="0"/>
              <a:t>Selection</a:t>
            </a:r>
          </a:p>
          <a:p>
            <a:r>
              <a:rPr lang="en-US" dirty="0" smtClean="0"/>
              <a:t>Nearest Point</a:t>
            </a:r>
          </a:p>
          <a:p>
            <a:pPr lvl="1"/>
            <a:r>
              <a:rPr lang="en-US" dirty="0" smtClean="0"/>
              <a:t>Snapping</a:t>
            </a:r>
          </a:p>
          <a:p>
            <a:r>
              <a:rPr lang="en-US" dirty="0" smtClean="0"/>
              <a:t>Inside/Outside</a:t>
            </a:r>
          </a:p>
          <a:p>
            <a:pPr lvl="1"/>
            <a:r>
              <a:rPr lang="en-US" dirty="0" smtClean="0"/>
              <a:t>Selection</a:t>
            </a:r>
          </a:p>
        </p:txBody>
      </p:sp>
    </p:spTree>
    <p:extLst>
      <p:ext uri="{BB962C8B-B14F-4D97-AF65-F5344CB8AC3E}">
        <p14:creationId xmlns:p14="http://schemas.microsoft.com/office/powerpoint/2010/main" val="296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Operations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0" y="4191000"/>
            <a:ext cx="8946840" cy="249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>
            <a:stCxn id="18" idx="3"/>
            <a:endCxn id="16" idx="6"/>
          </p:cNvCxnSpPr>
          <p:nvPr/>
        </p:nvCxnSpPr>
        <p:spPr>
          <a:xfrm flipV="1">
            <a:off x="4507006" y="2533697"/>
            <a:ext cx="903194" cy="2348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76600" y="1504998"/>
            <a:ext cx="2133600" cy="2057398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78406" y="2442878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05200" y="2665012"/>
            <a:ext cx="120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Cx,Cy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95900" y="2378497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794810" y="1960766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06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Operations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0" y="4191000"/>
            <a:ext cx="8946840" cy="249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238500" y="1624358"/>
            <a:ext cx="2286000" cy="1752598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8500" y="1624358"/>
            <a:ext cx="2286000" cy="1752599"/>
          </a:xfrm>
          <a:prstGeom prst="rect">
            <a:avLst/>
          </a:prstGeom>
          <a:noFill/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510058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3262657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4620" y="1066800"/>
            <a:ext cx="853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Top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8875" y="2177491"/>
            <a:ext cx="898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Left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2386357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2377391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2177491"/>
            <a:ext cx="1150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Right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1255" y="3376956"/>
            <a:ext cx="1589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Bottom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Operations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0" y="4191000"/>
            <a:ext cx="8946840" cy="249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>
            <a:stCxn id="18" idx="3"/>
            <a:endCxn id="21" idx="1"/>
          </p:cNvCxnSpPr>
          <p:nvPr/>
        </p:nvCxnSpPr>
        <p:spPr>
          <a:xfrm flipV="1">
            <a:off x="4507006" y="2552414"/>
            <a:ext cx="1627094" cy="4764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8" idx="0"/>
          </p:cNvCxnSpPr>
          <p:nvPr/>
        </p:nvCxnSpPr>
        <p:spPr>
          <a:xfrm flipH="1" flipV="1">
            <a:off x="4381500" y="1562100"/>
            <a:ext cx="11206" cy="880778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438400" y="1524002"/>
            <a:ext cx="3810000" cy="2057398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67200" y="1447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78406" y="2442878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62400" y="152400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B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99968" y="2253748"/>
            <a:ext cx="120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Cx,Cy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4100" y="243811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62600" y="1931950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636196" y="1556426"/>
            <a:ext cx="3813242" cy="1994170"/>
          </a:xfrm>
          <a:custGeom>
            <a:avLst/>
            <a:gdLst>
              <a:gd name="connsiteX0" fmla="*/ 0 w 3813242"/>
              <a:gd name="connsiteY0" fmla="*/ 1177046 h 1994170"/>
              <a:gd name="connsiteX1" fmla="*/ 1731523 w 3813242"/>
              <a:gd name="connsiteY1" fmla="*/ 0 h 1994170"/>
              <a:gd name="connsiteX2" fmla="*/ 2140085 w 3813242"/>
              <a:gd name="connsiteY2" fmla="*/ 739302 h 1994170"/>
              <a:gd name="connsiteX3" fmla="*/ 3210127 w 3813242"/>
              <a:gd name="connsiteY3" fmla="*/ 165370 h 1994170"/>
              <a:gd name="connsiteX4" fmla="*/ 3813242 w 3813242"/>
              <a:gd name="connsiteY4" fmla="*/ 1206229 h 1994170"/>
              <a:gd name="connsiteX5" fmla="*/ 2033081 w 3813242"/>
              <a:gd name="connsiteY5" fmla="*/ 1994170 h 1994170"/>
              <a:gd name="connsiteX6" fmla="*/ 1488332 w 3813242"/>
              <a:gd name="connsiteY6" fmla="*/ 875489 h 1994170"/>
              <a:gd name="connsiteX7" fmla="*/ 0 w 3813242"/>
              <a:gd name="connsiteY7" fmla="*/ 1177046 h 1994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3242" h="1994170">
                <a:moveTo>
                  <a:pt x="0" y="1177046"/>
                </a:moveTo>
                <a:lnTo>
                  <a:pt x="1731523" y="0"/>
                </a:lnTo>
                <a:lnTo>
                  <a:pt x="2140085" y="739302"/>
                </a:lnTo>
                <a:lnTo>
                  <a:pt x="3210127" y="165370"/>
                </a:lnTo>
                <a:lnTo>
                  <a:pt x="3813242" y="1206229"/>
                </a:lnTo>
                <a:lnTo>
                  <a:pt x="2033081" y="1994170"/>
                </a:lnTo>
                <a:lnTo>
                  <a:pt x="1488332" y="875489"/>
                </a:lnTo>
                <a:lnTo>
                  <a:pt x="0" y="1177046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Operations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0" y="4191000"/>
            <a:ext cx="8946840" cy="249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267200" y="1447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47073" y="220951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52288" y="162179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21896" y="259051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36662" y="233273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9472" y="3436296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335138" y="2662375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671974" y="1553504"/>
            <a:ext cx="3808152" cy="2039619"/>
          </a:xfrm>
          <a:custGeom>
            <a:avLst/>
            <a:gdLst>
              <a:gd name="connsiteX0" fmla="*/ 719 w 3805739"/>
              <a:gd name="connsiteY0" fmla="*/ 1160513 h 2039619"/>
              <a:gd name="connsiteX1" fmla="*/ 1693332 w 3805739"/>
              <a:gd name="connsiteY1" fmla="*/ 2922 h 2039619"/>
              <a:gd name="connsiteX2" fmla="*/ 2101894 w 3805739"/>
              <a:gd name="connsiteY2" fmla="*/ 810317 h 2039619"/>
              <a:gd name="connsiteX3" fmla="*/ 3162209 w 3805739"/>
              <a:gd name="connsiteY3" fmla="*/ 187747 h 2039619"/>
              <a:gd name="connsiteX4" fmla="*/ 3765324 w 3805739"/>
              <a:gd name="connsiteY4" fmla="*/ 1228607 h 2039619"/>
              <a:gd name="connsiteX5" fmla="*/ 2033800 w 3805739"/>
              <a:gd name="connsiteY5" fmla="*/ 2036002 h 2039619"/>
              <a:gd name="connsiteX6" fmla="*/ 1489051 w 3805739"/>
              <a:gd name="connsiteY6" fmla="*/ 907594 h 2039619"/>
              <a:gd name="connsiteX7" fmla="*/ 719 w 3805739"/>
              <a:gd name="connsiteY7" fmla="*/ 1160513 h 2039619"/>
              <a:gd name="connsiteX0" fmla="*/ 3132 w 3808152"/>
              <a:gd name="connsiteY0" fmla="*/ 1160513 h 2039619"/>
              <a:gd name="connsiteX1" fmla="*/ 1695745 w 3808152"/>
              <a:gd name="connsiteY1" fmla="*/ 2922 h 2039619"/>
              <a:gd name="connsiteX2" fmla="*/ 2104307 w 3808152"/>
              <a:gd name="connsiteY2" fmla="*/ 810317 h 2039619"/>
              <a:gd name="connsiteX3" fmla="*/ 3164622 w 3808152"/>
              <a:gd name="connsiteY3" fmla="*/ 187747 h 2039619"/>
              <a:gd name="connsiteX4" fmla="*/ 3767737 w 3808152"/>
              <a:gd name="connsiteY4" fmla="*/ 1228607 h 2039619"/>
              <a:gd name="connsiteX5" fmla="*/ 2036213 w 3808152"/>
              <a:gd name="connsiteY5" fmla="*/ 2036002 h 2039619"/>
              <a:gd name="connsiteX6" fmla="*/ 1491464 w 3808152"/>
              <a:gd name="connsiteY6" fmla="*/ 907594 h 2039619"/>
              <a:gd name="connsiteX7" fmla="*/ 3132 w 3808152"/>
              <a:gd name="connsiteY7" fmla="*/ 1160513 h 203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8152" h="2039619">
                <a:moveTo>
                  <a:pt x="3132" y="1160513"/>
                </a:moveTo>
                <a:cubicBezTo>
                  <a:pt x="76090" y="571990"/>
                  <a:pt x="1345549" y="61288"/>
                  <a:pt x="1695745" y="2922"/>
                </a:cubicBezTo>
                <a:cubicBezTo>
                  <a:pt x="2045941" y="-55444"/>
                  <a:pt x="1859494" y="779513"/>
                  <a:pt x="2104307" y="810317"/>
                </a:cubicBezTo>
                <a:cubicBezTo>
                  <a:pt x="2349120" y="841121"/>
                  <a:pt x="2887384" y="118032"/>
                  <a:pt x="3164622" y="187747"/>
                </a:cubicBezTo>
                <a:cubicBezTo>
                  <a:pt x="3441860" y="257462"/>
                  <a:pt x="3955805" y="920565"/>
                  <a:pt x="3767737" y="1228607"/>
                </a:cubicBezTo>
                <a:cubicBezTo>
                  <a:pt x="3579669" y="1536649"/>
                  <a:pt x="2415592" y="2089504"/>
                  <a:pt x="2036213" y="2036002"/>
                </a:cubicBezTo>
                <a:cubicBezTo>
                  <a:pt x="1656834" y="1982500"/>
                  <a:pt x="1830311" y="1050266"/>
                  <a:pt x="1491464" y="907594"/>
                </a:cubicBezTo>
                <a:cubicBezTo>
                  <a:pt x="1152617" y="764922"/>
                  <a:pt x="-69826" y="1749036"/>
                  <a:pt x="3132" y="1160513"/>
                </a:cubicBezTo>
                <a:close/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Operations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0" y="4191000"/>
            <a:ext cx="8946840" cy="249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267200" y="1447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47073" y="220951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52288" y="162179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21896" y="2590514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36662" y="233273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53000" y="338397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335138" y="2662375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Piecewise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C(0) – same end point</a:t>
            </a:r>
          </a:p>
          <a:p>
            <a:r>
              <a:rPr lang="en-US" dirty="0" smtClean="0"/>
              <a:t>C(1) – same slope at the shared endpoint (Smooth joint)</a:t>
            </a:r>
          </a:p>
          <a:p>
            <a:r>
              <a:rPr lang="en-US" dirty="0" smtClean="0"/>
              <a:t>C(2) – Smooth second derivative at the joint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3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165</Words>
  <Application>Microsoft Office PowerPoint</Application>
  <PresentationFormat>On-screen Show (4:3)</PresentationFormat>
  <Paragraphs>90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Essential Geometry</vt:lpstr>
      <vt:lpstr>Equations</vt:lpstr>
      <vt:lpstr>Geometric Operations</vt:lpstr>
      <vt:lpstr>Geometric Operations</vt:lpstr>
      <vt:lpstr>Geometric Operations</vt:lpstr>
      <vt:lpstr>Geometric Operations</vt:lpstr>
      <vt:lpstr>Geometric Operations</vt:lpstr>
      <vt:lpstr>Geometric Operations</vt:lpstr>
      <vt:lpstr>Piecewise Continuity</vt:lpstr>
      <vt:lpstr>Parametric form</vt:lpstr>
      <vt:lpstr>Bezier</vt:lpstr>
      <vt:lpstr>Bezier</vt:lpstr>
      <vt:lpstr>Bezier Convex Hull</vt:lpstr>
      <vt:lpstr>B-Spline</vt:lpstr>
      <vt:lpstr>Catmull-Rom</vt:lpstr>
      <vt:lpstr>Matrix Forms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olsen</dc:creator>
  <cp:lastModifiedBy>olsen</cp:lastModifiedBy>
  <cp:revision>24</cp:revision>
  <dcterms:created xsi:type="dcterms:W3CDTF">2012-01-09T16:38:58Z</dcterms:created>
  <dcterms:modified xsi:type="dcterms:W3CDTF">2013-09-18T16:59:28Z</dcterms:modified>
</cp:coreProperties>
</file>